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haosha288@gmail.com" initials="" lastIdx="1" clrIdx="0">
    <p:extLst/>
  </p:cmAuthor>
  <p:cmAuthor id="2" name="zhaosha288@gmail.com" initials=" [2]" lastIdx="1" clrIdx="1">
    <p:extLst/>
  </p:cmAuthor>
  <p:cmAuthor id="3" name="zhaosha288@gmail.com" initials=" [3]" lastIdx="1" clrIdx="2">
    <p:extLst/>
  </p:cmAuthor>
  <p:cmAuthor id="4" name="zhaosha288@gmail.com" initials=" [2] [2]" lastIdx="1" clrIdx="3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0000FF"/>
    <a:srgbClr val="0096FF"/>
    <a:srgbClr val="FFD424"/>
    <a:srgbClr val="FF5050"/>
    <a:srgbClr val="ABF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D083AE6-46FA-4A59-8FB0-9F97EB10719F}" styleName="浅色样式 3 - 强调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29" autoAdjust="0"/>
    <p:restoredTop sz="94402" autoAdjust="0"/>
  </p:normalViewPr>
  <p:slideViewPr>
    <p:cSldViewPr>
      <p:cViewPr varScale="1">
        <p:scale>
          <a:sx n="103" d="100"/>
          <a:sy n="103" d="100"/>
        </p:scale>
        <p:origin x="784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>
        <p:scale>
          <a:sx n="110" d="100"/>
          <a:sy n="110" d="100"/>
        </p:scale>
        <p:origin x="3392" y="-4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commentAuthors" Target="commentAuthors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6BE5396-1079-440A-9402-FD924127B73C}" type="datetimeFigureOut">
              <a:rPr lang="zh-CN" altLang="en-US" smtClean="0"/>
              <a:pPr/>
              <a:t>2017/1/11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0E872-FAAF-466F-B4E4-E597F80937B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066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Damage or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Debris 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0E872-FAAF-466F-B4E4-E597F80937B9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170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0E872-FAAF-466F-B4E4-E597F80937B9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28221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tiff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7"/>
          <p:cNvSpPr>
            <a:spLocks noChangeArrowheads="1"/>
          </p:cNvSpPr>
          <p:nvPr/>
        </p:nvSpPr>
        <p:spPr bwMode="auto">
          <a:xfrm>
            <a:off x="685800" y="2167334"/>
            <a:ext cx="7772400" cy="109538"/>
          </a:xfrm>
          <a:custGeom>
            <a:avLst/>
            <a:gdLst>
              <a:gd name="G0" fmla="+- 618 0 0"/>
            </a:gdLst>
            <a:ahLst/>
            <a:cxnLst>
              <a:cxn ang="0">
                <a:pos x="0" y="0"/>
              </a:cxn>
              <a:cxn ang="0">
                <a:pos x="618" y="0"/>
              </a:cxn>
              <a:cxn ang="0">
                <a:pos x="618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618" y="0"/>
                </a:lnTo>
                <a:lnTo>
                  <a:pt x="618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566018" name="Rectangle 2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476672"/>
            <a:ext cx="7772400" cy="1371600"/>
          </a:xfrm>
        </p:spPr>
        <p:txBody>
          <a:bodyPr/>
          <a:lstStyle>
            <a:lvl1pPr>
              <a:defRPr sz="4000" baseline="0">
                <a:solidFill>
                  <a:schemeClr val="tx1"/>
                </a:solidFill>
                <a:latin typeface="+mj-lt"/>
                <a:ea typeface="SimHei" charset="-122"/>
                <a:cs typeface="SimHei" charset="-122"/>
              </a:defRPr>
            </a:lvl1pPr>
          </a:lstStyle>
          <a:p>
            <a:r>
              <a:rPr lang="en-US" altLang="zh-CN" dirty="0" smtClean="0"/>
              <a:t>Heading</a:t>
            </a:r>
            <a:endParaRPr lang="zh-CN" altLang="en-US" dirty="0"/>
          </a:p>
        </p:txBody>
      </p:sp>
      <p:sp>
        <p:nvSpPr>
          <p:cNvPr id="4566019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1447800" y="3429000"/>
            <a:ext cx="7010400" cy="1600200"/>
          </a:xfrm>
        </p:spPr>
        <p:txBody>
          <a:bodyPr/>
          <a:lstStyle>
            <a:lvl1pPr marL="0" indent="0">
              <a:buFont typeface="Wingdings" pitchFamily="2" charset="2"/>
              <a:buNone/>
              <a:defRPr sz="2200">
                <a:latin typeface="+mj-lt"/>
              </a:defRPr>
            </a:lvl1pPr>
          </a:lstStyle>
          <a:p>
            <a:r>
              <a:rPr lang="en-US" altLang="zh-CN" dirty="0" smtClean="0"/>
              <a:t>Authors</a:t>
            </a:r>
            <a:endParaRPr lang="zh-CN" altLang="en-US" dirty="0"/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2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529"/>
          <a:stretch/>
        </p:blipFill>
        <p:spPr>
          <a:xfrm>
            <a:off x="7973864" y="7058"/>
            <a:ext cx="1170856" cy="10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89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81000" y="304800"/>
            <a:ext cx="8001000" cy="663575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altLang="zh-CN" dirty="0" smtClean="0"/>
              <a:t>Title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66738" y="1285860"/>
            <a:ext cx="8001000" cy="5286412"/>
          </a:xfrm>
        </p:spPr>
        <p:txBody>
          <a:bodyPr/>
          <a:lstStyle>
            <a:lvl1pPr marL="228600" indent="-228600">
              <a:buClr>
                <a:schemeClr val="tx1"/>
              </a:buClr>
              <a:buFont typeface="Arial" charset="0"/>
              <a:buChar char="•"/>
              <a:tabLst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黑体" pitchFamily="49" charset="-122"/>
                <a:cs typeface="Times New Roman" pitchFamily="18" charset="0"/>
              </a:defRPr>
            </a:lvl1pPr>
            <a:lvl2pPr marL="685800" indent="-214313">
              <a:buClr>
                <a:schemeClr val="tx1"/>
              </a:buClr>
              <a:buFont typeface="Arial" charset="0"/>
              <a:buChar char="•"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黑体" pitchFamily="49" charset="-122"/>
                <a:cs typeface="Times New Roman" pitchFamily="18" charset="0"/>
              </a:defRPr>
            </a:lvl2pPr>
            <a:lvl3pPr marL="1085850" indent="-177800">
              <a:buClr>
                <a:schemeClr val="tx1"/>
              </a:buClr>
              <a:buFont typeface="Arial" charset="0"/>
              <a:buChar char="•"/>
              <a:tabLst/>
              <a:defRPr sz="1800" b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itchFamily="34" charset="-122"/>
              </a:defRPr>
            </a:lvl3pPr>
            <a:lvl4pPr marL="1693863" indent="-387350">
              <a:buClr>
                <a:schemeClr val="tx1"/>
              </a:buClr>
              <a:buFont typeface="Arial" charset="0"/>
              <a:buChar char="•"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微软雅黑" pitchFamily="34" charset="-122"/>
              </a:defRPr>
            </a:lvl4pPr>
            <a:lvl5pPr>
              <a:defRPr>
                <a:latin typeface="微软雅黑" pitchFamily="34" charset="-122"/>
                <a:ea typeface="微软雅黑" pitchFamily="34" charset="-122"/>
              </a:defRPr>
            </a:lvl5pPr>
          </a:lstStyle>
          <a:p>
            <a:pPr lvl="0"/>
            <a:r>
              <a:rPr lang="en-US" altLang="zh-CN" dirty="0" smtClean="0"/>
              <a:t>Content</a:t>
            </a:r>
          </a:p>
          <a:p>
            <a:pPr lvl="1"/>
            <a:r>
              <a:rPr lang="en-US" altLang="zh-CN" dirty="0" smtClean="0"/>
              <a:t>Content</a:t>
            </a:r>
          </a:p>
          <a:p>
            <a:pPr lvl="2"/>
            <a:r>
              <a:rPr lang="en-US" altLang="zh-CN" dirty="0" smtClean="0"/>
              <a:t>Content</a:t>
            </a:r>
          </a:p>
          <a:p>
            <a:pPr lvl="3"/>
            <a:endParaRPr lang="en-US" altLang="zh-CN" dirty="0" smtClean="0"/>
          </a:p>
        </p:txBody>
      </p:sp>
      <p:sp>
        <p:nvSpPr>
          <p:cNvPr id="4" name="标题 1"/>
          <p:cNvSpPr txBox="1">
            <a:spLocks/>
          </p:cNvSpPr>
          <p:nvPr userDrawn="1"/>
        </p:nvSpPr>
        <p:spPr bwMode="auto">
          <a:xfrm>
            <a:off x="8676456" y="6437833"/>
            <a:ext cx="1080120" cy="4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fld id="{51C9ED30-E685-45AF-A8F6-A69D03C55800}" type="slidenum">
              <a:rPr lang="zh-CN" altLang="en-US" sz="1600" b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‹#›</a:t>
            </a:fld>
            <a:endParaRPr lang="zh-CN" altLang="en-US" sz="1600" b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 userDrawn="1"/>
        </p:nvSpPr>
        <p:spPr bwMode="auto">
          <a:xfrm>
            <a:off x="3491880" y="6319437"/>
            <a:ext cx="1908212" cy="44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3600" b="1">
                <a:solidFill>
                  <a:schemeClr val="accent2"/>
                </a:solidFill>
                <a:latin typeface="Times New Roman" pitchFamily="18" charset="0"/>
                <a:ea typeface="黑体" pitchFamily="49" charset="-122"/>
                <a:cs typeface="Times New Roman" pitchFamily="18" charset="0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微软雅黑" pitchFamily="34" charset="-122"/>
                <a:ea typeface="微软雅黑" pitchFamily="34" charset="-122"/>
                <a:cs typeface="微软雅黑" pitchFamily="34" charset="-122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800" b="1">
                <a:solidFill>
                  <a:schemeClr val="accent2"/>
                </a:solidFill>
                <a:latin typeface="Verdana" pitchFamily="34" charset="0"/>
                <a:ea typeface="黑体" pitchFamily="2" charset="-122"/>
              </a:defRPr>
            </a:lvl9pPr>
          </a:lstStyle>
          <a:p>
            <a:endParaRPr lang="zh-CN" altLang="en-US" sz="2400" b="0" dirty="0">
              <a:solidFill>
                <a:schemeClr val="tx1"/>
              </a:solidFill>
              <a:latin typeface="方正姚体" pitchFamily="2" charset="-122"/>
              <a:ea typeface="方正姚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343123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4" Type="http://schemas.openxmlformats.org/officeDocument/2006/relationships/image" Target="../media/image1.tif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536" y="304800"/>
            <a:ext cx="8001000" cy="663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Title</a:t>
            </a:r>
            <a:endParaRPr lang="zh-CN" altLang="en-US" dirty="0" smtClean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6738" y="1077913"/>
            <a:ext cx="8001000" cy="5741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Content</a:t>
            </a:r>
          </a:p>
          <a:p>
            <a:pPr lvl="1"/>
            <a:r>
              <a:rPr lang="en-US" altLang="zh-CN" dirty="0" smtClean="0"/>
              <a:t>Content</a:t>
            </a:r>
          </a:p>
          <a:p>
            <a:pPr lvl="2"/>
            <a:r>
              <a:rPr lang="en-US" altLang="zh-CN" dirty="0" smtClean="0"/>
              <a:t>Content</a:t>
            </a:r>
          </a:p>
          <a:p>
            <a:pPr lvl="3"/>
            <a:r>
              <a:rPr lang="en-US" altLang="zh-CN" dirty="0" smtClean="0"/>
              <a:t>Content</a:t>
            </a:r>
            <a:endParaRPr lang="zh-CN" altLang="en-US" dirty="0" smtClean="0"/>
          </a:p>
        </p:txBody>
      </p:sp>
      <p:sp>
        <p:nvSpPr>
          <p:cNvPr id="4564996" name="AutoShape 4"/>
          <p:cNvSpPr>
            <a:spLocks noChangeArrowheads="1"/>
          </p:cNvSpPr>
          <p:nvPr/>
        </p:nvSpPr>
        <p:spPr bwMode="auto">
          <a:xfrm>
            <a:off x="469900" y="968375"/>
            <a:ext cx="7958138" cy="109538"/>
          </a:xfrm>
          <a:custGeom>
            <a:avLst/>
            <a:gdLst>
              <a:gd name="G0" fmla="+- 585 0 0"/>
            </a:gdLst>
            <a:ahLst/>
            <a:cxnLst>
              <a:cxn ang="0">
                <a:pos x="0" y="0"/>
              </a:cxn>
              <a:cxn ang="0">
                <a:pos x="585" y="0"/>
              </a:cxn>
              <a:cxn ang="0">
                <a:pos x="585" y="1000"/>
              </a:cxn>
              <a:cxn ang="0">
                <a:pos x="0" y="1000"/>
              </a:cxn>
              <a:cxn ang="0">
                <a:pos x="0" y="0"/>
              </a:cxn>
              <a:cxn ang="0">
                <a:pos x="1000" y="0"/>
              </a:cxn>
            </a:cxnLst>
            <a:rect l="0" t="0" r="r" b="b"/>
            <a:pathLst>
              <a:path w="1000" h="1000" stroke="0">
                <a:moveTo>
                  <a:pt x="0" y="0"/>
                </a:moveTo>
                <a:lnTo>
                  <a:pt x="585" y="0"/>
                </a:lnTo>
                <a:lnTo>
                  <a:pt x="585" y="1000"/>
                </a:lnTo>
                <a:lnTo>
                  <a:pt x="0" y="1000"/>
                </a:lnTo>
                <a:close/>
              </a:path>
              <a:path w="1000" h="1000">
                <a:moveTo>
                  <a:pt x="0" y="0"/>
                </a:moveTo>
                <a:lnTo>
                  <a:pt x="1000" y="0"/>
                </a:lnTo>
              </a:path>
            </a:pathLst>
          </a:custGeom>
          <a:noFill/>
          <a:ln w="9525">
            <a:solidFill>
              <a:schemeClr val="tx1">
                <a:lumMod val="85000"/>
                <a:lumOff val="15000"/>
              </a:schemeClr>
            </a:solidFill>
            <a:round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rgbClr val="00000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4564997" name="Line 5"/>
          <p:cNvSpPr>
            <a:spLocks noChangeShapeType="1"/>
          </p:cNvSpPr>
          <p:nvPr/>
        </p:nvSpPr>
        <p:spPr bwMode="auto">
          <a:xfrm flipV="1">
            <a:off x="609600" y="6819900"/>
            <a:ext cx="7924800" cy="0"/>
          </a:xfrm>
          <a:prstGeom prst="line">
            <a:avLst/>
          </a:prstGeom>
          <a:noFill/>
          <a:ln w="3175">
            <a:solidFill>
              <a:schemeClr val="accent2"/>
            </a:solidFill>
            <a:round/>
            <a:headEnd/>
            <a:tailEnd/>
          </a:ln>
          <a:effectLst/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en-US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 rotWithShape="1">
          <a:blip r:embed="rId4" cstate="print">
            <a:alphaModFix amt="3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6529"/>
          <a:stretch/>
        </p:blipFill>
        <p:spPr>
          <a:xfrm>
            <a:off x="7973864" y="7058"/>
            <a:ext cx="1170856" cy="106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4019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hf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+mj-lt"/>
          <a:ea typeface="黑体" pitchFamily="49" charset="-122"/>
          <a:cs typeface="Times New Roman" pitchFamily="18" charset="0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微软雅黑" pitchFamily="34" charset="-122"/>
          <a:ea typeface="微软雅黑" pitchFamily="34" charset="-122"/>
          <a:cs typeface="微软雅黑" pitchFamily="34" charset="-122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800" b="1">
          <a:solidFill>
            <a:schemeClr val="accent2"/>
          </a:solidFill>
          <a:latin typeface="Verdana" pitchFamily="34" charset="0"/>
          <a:ea typeface="黑体" pitchFamily="2" charset="-122"/>
        </a:defRPr>
      </a:lvl9pPr>
    </p:titleStyle>
    <p:bodyStyle>
      <a:lvl1pPr marL="228600" indent="-228600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3000" b="1">
          <a:solidFill>
            <a:schemeClr val="tx1">
              <a:lumMod val="75000"/>
              <a:lumOff val="25000"/>
            </a:schemeClr>
          </a:solidFill>
          <a:latin typeface="+mn-lt"/>
          <a:ea typeface="黑体" pitchFamily="49" charset="-122"/>
          <a:cs typeface="Times New Roman" pitchFamily="18" charset="0"/>
        </a:defRPr>
      </a:lvl1pPr>
      <a:lvl2pPr marL="685800" indent="-21431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2600" b="1">
          <a:solidFill>
            <a:schemeClr val="tx1">
              <a:lumMod val="75000"/>
              <a:lumOff val="25000"/>
            </a:schemeClr>
          </a:solidFill>
          <a:latin typeface="+mn-lt"/>
          <a:ea typeface="黑体" pitchFamily="49" charset="-122"/>
          <a:cs typeface="Times New Roman" pitchFamily="18" charset="0"/>
        </a:defRPr>
      </a:lvl2pPr>
      <a:lvl3pPr marL="1143000" indent="-233363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2400" b="1">
          <a:solidFill>
            <a:schemeClr val="tx1">
              <a:lumMod val="75000"/>
              <a:lumOff val="25000"/>
            </a:schemeClr>
          </a:solidFill>
          <a:latin typeface="+mn-lt"/>
          <a:ea typeface="仿宋_GB2312" pitchFamily="49" charset="-122"/>
          <a:cs typeface="仿宋_GB2312" pitchFamily="49" charset="-122"/>
        </a:defRPr>
      </a:lvl3pPr>
      <a:lvl4pPr marL="1485900" indent="-179388" algn="l" rtl="0" eaLnBrk="1" fontAlgn="base" hangingPunct="1">
        <a:spcBef>
          <a:spcPct val="20000"/>
        </a:spcBef>
        <a:spcAft>
          <a:spcPct val="0"/>
        </a:spcAft>
        <a:buClr>
          <a:schemeClr val="tx1"/>
        </a:buClr>
        <a:buFont typeface="Arial" charset="0"/>
        <a:buChar char="•"/>
        <a:tabLst/>
        <a:defRPr sz="1600">
          <a:solidFill>
            <a:schemeClr val="tx1">
              <a:lumMod val="75000"/>
              <a:lumOff val="25000"/>
            </a:schemeClr>
          </a:solidFill>
          <a:latin typeface="+mn-lt"/>
          <a:ea typeface="仿宋_GB2312" pitchFamily="49" charset="-122"/>
          <a:cs typeface="仿宋_GB2312" pitchFamily="49" charset="-122"/>
        </a:defRPr>
      </a:lvl4pPr>
      <a:lvl5pPr marL="20939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仿宋_GB2312" pitchFamily="49" charset="-122"/>
          <a:ea typeface="仿宋_GB2312" pitchFamily="49" charset="-122"/>
          <a:cs typeface="仿宋_GB2312" pitchFamily="49" charset="-122"/>
        </a:defRPr>
      </a:lvl5pPr>
      <a:lvl6pPr marL="25511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6pPr>
      <a:lvl7pPr marL="30083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7pPr>
      <a:lvl8pPr marL="34655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8pPr>
      <a:lvl9pPr marL="3922713" indent="-398463" algn="l" rtl="0" eaLnBrk="1" fontAlgn="base" hangingPunct="1">
        <a:spcBef>
          <a:spcPct val="25000"/>
        </a:spcBef>
        <a:spcAft>
          <a:spcPct val="0"/>
        </a:spcAft>
        <a:buClr>
          <a:schemeClr val="accent2"/>
        </a:buClr>
        <a:buFont typeface="Wingdings" pitchFamily="2" charset="2"/>
        <a:buChar char="§"/>
        <a:defRPr sz="12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3000/TTIS.html" TargetMode="External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127.0.0.1:3000/SLOW.html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762000"/>
            <a:ext cx="7772400" cy="1371600"/>
          </a:xfrm>
        </p:spPr>
        <p:txBody>
          <a:bodyPr/>
          <a:lstStyle/>
          <a:p>
            <a:pPr algn="ctr"/>
            <a:r>
              <a:rPr lang="en-US" sz="2800" dirty="0" smtClean="0"/>
              <a:t>Post-Disaster Road Damage </a:t>
            </a:r>
            <a:r>
              <a:rPr lang="en-US" altLang="zh-CN" sz="2800" dirty="0" smtClean="0"/>
              <a:t>Identification Leveraging Collective Driver Behaviors</a:t>
            </a:r>
            <a:endParaRPr lang="en-US" sz="28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2895600"/>
            <a:ext cx="7772400" cy="2133600"/>
          </a:xfrm>
        </p:spPr>
        <p:txBody>
          <a:bodyPr/>
          <a:lstStyle/>
          <a:p>
            <a:pPr algn="ctr"/>
            <a:r>
              <a:rPr lang="en-US" b="0" dirty="0"/>
              <a:t>Work-In-Progress </a:t>
            </a:r>
            <a:r>
              <a:rPr lang="en-US" b="0" dirty="0" smtClean="0"/>
              <a:t>Report</a:t>
            </a:r>
            <a:endParaRPr lang="en-US" dirty="0" smtClean="0"/>
          </a:p>
          <a:p>
            <a:pPr algn="ctr"/>
            <a:endParaRPr lang="en-US" dirty="0"/>
          </a:p>
          <a:p>
            <a:pPr algn="ctr"/>
            <a:r>
              <a:rPr lang="en-US" dirty="0" smtClean="0"/>
              <a:t>Longbiao CHEN</a:t>
            </a:r>
          </a:p>
          <a:p>
            <a:pPr algn="ctr"/>
            <a:endParaRPr lang="en-US" dirty="0"/>
          </a:p>
          <a:p>
            <a:pPr algn="ctr"/>
            <a:r>
              <a:rPr lang="en-US" dirty="0" smtClean="0"/>
              <a:t>January 12, 2017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0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 Damage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718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Road Damage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195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196262" cy="5286412"/>
          </a:xfrm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Urban disasters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Types: typhoon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earthquake, tsunami,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etc.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Great loss: life, i</a:t>
            </a:r>
            <a:r>
              <a:rPr 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nfrastructure, economy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</a:t>
            </a:r>
            <a:r>
              <a:rPr lang="en-US" b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ncreasing cost: fast urbanization, growing population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Disaster management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Prevention, </a:t>
            </a:r>
            <a:r>
              <a:rPr lang="en-US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Response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Recovery</a:t>
            </a:r>
            <a:r>
              <a:rPr lang="en-US" baseline="3000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1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Effective response: save life, reduce loss </a:t>
            </a: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738" y="6524357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>
                <a:latin typeface="Arial" charset="0"/>
              </a:rPr>
              <a:t>1. FEMA (Federal </a:t>
            </a:r>
            <a:r>
              <a:rPr lang="en-US" sz="1400" dirty="0">
                <a:latin typeface="Arial" charset="0"/>
              </a:rPr>
              <a:t>Emergency Management Agency): </a:t>
            </a:r>
            <a:r>
              <a:rPr lang="en-US" sz="1400" b="1" dirty="0" smtClean="0">
                <a:latin typeface="Arial" charset="0"/>
              </a:rPr>
              <a:t>prevention, response, recovery</a:t>
            </a:r>
            <a:endParaRPr lang="en-US" sz="1400" b="1" dirty="0">
              <a:effectLst/>
              <a:latin typeface="Arial" charset="0"/>
            </a:endParaRPr>
          </a:p>
        </p:txBody>
      </p:sp>
      <p:grpSp>
        <p:nvGrpSpPr>
          <p:cNvPr id="14" name="Group 13"/>
          <p:cNvGrpSpPr/>
          <p:nvPr/>
        </p:nvGrpSpPr>
        <p:grpSpPr>
          <a:xfrm>
            <a:off x="665376" y="4604798"/>
            <a:ext cx="7813249" cy="1828800"/>
            <a:chOff x="889773" y="4604798"/>
            <a:chExt cx="7813249" cy="1828801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9773" y="4604798"/>
              <a:ext cx="2673392" cy="18288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3800" y="4604798"/>
              <a:ext cx="2286000" cy="1828800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9082" y="4604799"/>
              <a:ext cx="2533940" cy="182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5103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/>
          <a:lstStyle/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Immediate restoration of transportation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Key to response: search and rescue, evacuation, supply, etc.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Find and repair damaged roads</a:t>
            </a:r>
          </a:p>
          <a:p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Road damage: real-time identification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Detection: when and where</a:t>
            </a:r>
          </a:p>
          <a:p>
            <a:pPr lvl="1"/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Recognition: </a:t>
            </a: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fallen trees, ponding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water, accidents,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etc.</a:t>
            </a:r>
          </a:p>
          <a:p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Existing methods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Human scanner: labor </a:t>
            </a:r>
            <a:r>
              <a:rPr 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intensive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, delayed, </a:t>
            </a:r>
            <a:r>
              <a:rPr lang="en-US" altLang="zh-CN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dangerous</a:t>
            </a:r>
          </a:p>
          <a:p>
            <a:pPr lvl="1"/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Traffic</a:t>
            </a:r>
            <a:r>
              <a:rPr lang="zh-CN" altLang="en-US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camera: damaged, only sections</a:t>
            </a:r>
          </a:p>
          <a:p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real-time, low-cost method to identify road damage </a:t>
            </a: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in great need </a:t>
            </a:r>
            <a:r>
              <a:rPr lang="en-US" altLang="zh-CN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for disaster response</a:t>
            </a:r>
          </a:p>
          <a:p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/>
            <a:endParaRPr lang="en-US" dirty="0" smtClean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b="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66738" y="6524357"/>
            <a:ext cx="729802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smtClean="0">
                <a:latin typeface="Arial" charset="0"/>
              </a:rPr>
              <a:t>1. FEMA (Federal </a:t>
            </a:r>
            <a:r>
              <a:rPr lang="en-US" sz="1400" dirty="0">
                <a:latin typeface="Arial" charset="0"/>
              </a:rPr>
              <a:t>Emergency Management Agency): https://</a:t>
            </a:r>
            <a:r>
              <a:rPr lang="en-US" sz="1400" dirty="0" err="1">
                <a:latin typeface="Arial" charset="0"/>
              </a:rPr>
              <a:t>www.fema.gov</a:t>
            </a:r>
            <a:r>
              <a:rPr lang="en-US" sz="1400" dirty="0">
                <a:latin typeface="Arial" charset="0"/>
              </a:rPr>
              <a:t>/mission-areas</a:t>
            </a:r>
            <a:endParaRPr lang="en-US" sz="1400" dirty="0"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1455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4377712"/>
            <a:ext cx="4389120" cy="2194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Vehicle-as-a-Sensor (</a:t>
            </a:r>
            <a:r>
              <a:rPr lang="en-US" altLang="zh-CN" dirty="0" err="1" smtClean="0"/>
              <a:t>VaaS</a:t>
            </a:r>
            <a:r>
              <a:rPr lang="en-US" altLang="zh-CN" dirty="0" smtClean="0"/>
              <a:t>)</a:t>
            </a:r>
          </a:p>
          <a:p>
            <a:pPr lvl="1"/>
            <a:r>
              <a:rPr lang="en-US" dirty="0" smtClean="0"/>
              <a:t>City-wide GPS trajectories of taxis: New York, Xiamen, etc.</a:t>
            </a:r>
          </a:p>
          <a:p>
            <a:pPr lvl="1"/>
            <a:r>
              <a:rPr lang="en-US" altLang="zh-CN" dirty="0" smtClean="0"/>
              <a:t>Intuitively</a:t>
            </a:r>
            <a:r>
              <a:rPr lang="en-US" dirty="0" smtClean="0"/>
              <a:t>: traffic </a:t>
            </a:r>
            <a:r>
              <a:rPr lang="en-US" altLang="zh-CN" dirty="0" smtClean="0"/>
              <a:t>flow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 in</a:t>
            </a:r>
            <a:r>
              <a:rPr lang="en-US" dirty="0" smtClean="0"/>
              <a:t> road segments</a:t>
            </a:r>
          </a:p>
          <a:p>
            <a:pPr lvl="2"/>
            <a:r>
              <a:rPr lang="en-US" dirty="0" smtClean="0"/>
              <a:t>fallen trees </a:t>
            </a:r>
            <a:r>
              <a:rPr lang="is-IS" dirty="0" smtClean="0"/>
              <a:t>→ lane blocked → traffic flow decreased</a:t>
            </a:r>
          </a:p>
          <a:p>
            <a:pPr lvl="1"/>
            <a:r>
              <a:rPr lang="is-IS" dirty="0" smtClean="0"/>
              <a:t>However</a:t>
            </a:r>
            <a:r>
              <a:rPr lang="en-US" dirty="0" smtClean="0"/>
              <a:t>: changes overwhelmed by the impact of disaster</a:t>
            </a:r>
          </a:p>
          <a:p>
            <a:pPr lvl="2"/>
            <a:r>
              <a:rPr lang="en-US" dirty="0" smtClean="0"/>
              <a:t>typhoon </a:t>
            </a:r>
            <a:r>
              <a:rPr lang="is-IS" dirty="0"/>
              <a:t>→ traffic flow decreased significantly </a:t>
            </a:r>
            <a:r>
              <a:rPr lang="is-IS" dirty="0" smtClean="0"/>
              <a:t>→ overwhelmed</a:t>
            </a:r>
          </a:p>
          <a:p>
            <a:pPr lvl="1"/>
            <a:r>
              <a:rPr lang="en-US" altLang="zh-CN" dirty="0" smtClean="0"/>
              <a:t>Find </a:t>
            </a:r>
            <a:r>
              <a:rPr lang="en-US" dirty="0" smtClean="0"/>
              <a:t>discriminative metrics 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3124200" y="5181600"/>
            <a:ext cx="304800" cy="8382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0" y="4838700"/>
            <a:ext cx="76200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87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8" y="4223823"/>
            <a:ext cx="4389120" cy="21945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1: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348662" cy="5286412"/>
          </a:xfrm>
        </p:spPr>
        <p:txBody>
          <a:bodyPr/>
          <a:lstStyle/>
          <a:p>
            <a:r>
              <a:rPr lang="en-US" dirty="0" smtClean="0"/>
              <a:t>Collective driving behavior</a:t>
            </a:r>
            <a:r>
              <a:rPr lang="en-US" baseline="30000" dirty="0" smtClean="0"/>
              <a:t>1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Fallen trees </a:t>
            </a:r>
            <a:r>
              <a:rPr lang="is-IS" dirty="0" smtClean="0"/>
              <a:t>→ </a:t>
            </a:r>
            <a:r>
              <a:rPr lang="is-IS" dirty="0" smtClean="0"/>
              <a:t>slowly bypass/take u-turn/wait</a:t>
            </a:r>
          </a:p>
          <a:p>
            <a:pPr lvl="1"/>
            <a:r>
              <a:rPr lang="en-US" dirty="0" smtClean="0"/>
              <a:t>Increase significantly on road segments with damage</a:t>
            </a:r>
          </a:p>
          <a:p>
            <a:pPr lvl="1"/>
            <a:r>
              <a:rPr lang="en-US" altLang="zh-CN" dirty="0" smtClean="0"/>
              <a:t>C</a:t>
            </a:r>
            <a:r>
              <a:rPr lang="en-US" dirty="0" smtClean="0"/>
              <a:t>an be extracted from GPS trajectories</a:t>
            </a:r>
          </a:p>
          <a:p>
            <a:r>
              <a:rPr lang="en-US" altLang="zh-CN" dirty="0" smtClean="0"/>
              <a:t>Still challenging to extract relevant behaviors</a:t>
            </a:r>
          </a:p>
          <a:p>
            <a:pPr lvl="1"/>
            <a:r>
              <a:rPr lang="en-US" dirty="0" smtClean="0"/>
              <a:t>Regular behavior patterns: waiting for traffic lights/passengers</a:t>
            </a:r>
          </a:p>
          <a:p>
            <a:pPr lvl="1"/>
            <a:r>
              <a:rPr lang="en-US" dirty="0" smtClean="0"/>
              <a:t>Thresholds: </a:t>
            </a:r>
            <a:r>
              <a:rPr lang="en-US" dirty="0" smtClean="0"/>
              <a:t>huge parameters </a:t>
            </a:r>
            <a:r>
              <a:rPr lang="en-US" dirty="0" smtClean="0"/>
              <a:t>tuning </a:t>
            </a:r>
            <a:r>
              <a:rPr lang="en-US" dirty="0" smtClean="0"/>
              <a:t>for </a:t>
            </a:r>
            <a:r>
              <a:rPr lang="en-US" dirty="0" smtClean="0"/>
              <a:t>road segments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566738" y="6418383"/>
            <a:ext cx="8001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smtClean="0"/>
              <a:t>1. [Yuan</a:t>
            </a:r>
            <a:r>
              <a:rPr lang="en-US" sz="1400" dirty="0"/>
              <a:t>, TKDE 2013], [Qi, </a:t>
            </a:r>
            <a:r>
              <a:rPr lang="en-US" sz="1400" dirty="0" err="1"/>
              <a:t>PerCom</a:t>
            </a:r>
            <a:r>
              <a:rPr lang="en-US" sz="1400" dirty="0"/>
              <a:t> 2011], [Liu, CEUS 2010]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3276600" y="4724400"/>
            <a:ext cx="152400" cy="838200"/>
          </a:xfrm>
          <a:prstGeom prst="rect">
            <a:avLst/>
          </a:prstGeom>
          <a:solidFill>
            <a:schemeClr val="accent2">
              <a:alpha val="3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pic>
        <p:nvPicPr>
          <p:cNvPr id="5" name="Picture 4">
            <a:hlinkClick r:id="rId3"/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738" y="1981200"/>
            <a:ext cx="762000" cy="76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1606" y="4076700"/>
            <a:ext cx="240804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222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Recognition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001000" cy="5286412"/>
          </a:xfrm>
        </p:spPr>
        <p:txBody>
          <a:bodyPr/>
          <a:lstStyle/>
          <a:p>
            <a:r>
              <a:rPr lang="en-US" dirty="0" smtClean="0"/>
              <a:t>Recognizing road damage types</a:t>
            </a:r>
          </a:p>
          <a:p>
            <a:pPr lvl="1"/>
            <a:r>
              <a:rPr lang="en-US" dirty="0" smtClean="0"/>
              <a:t>Difficult from trajectory data only: similar collective behaviors</a:t>
            </a:r>
          </a:p>
          <a:p>
            <a:r>
              <a:rPr lang="en-US" dirty="0" smtClean="0"/>
              <a:t>Incorporating urban knowledge graph</a:t>
            </a:r>
          </a:p>
          <a:p>
            <a:pPr lvl="1"/>
            <a:r>
              <a:rPr lang="en-US" dirty="0" smtClean="0"/>
              <a:t>Satellite </a:t>
            </a:r>
            <a:r>
              <a:rPr lang="en-US" b="1" dirty="0" smtClean="0"/>
              <a:t>image</a:t>
            </a:r>
            <a:r>
              <a:rPr lang="en-US" dirty="0" smtClean="0"/>
              <a:t>: </a:t>
            </a:r>
            <a:r>
              <a:rPr lang="en-US" altLang="zh-CN" dirty="0" smtClean="0"/>
              <a:t>flourish street </a:t>
            </a:r>
            <a:r>
              <a:rPr lang="en-US" dirty="0" smtClean="0"/>
              <a:t>trees </a:t>
            </a:r>
            <a:r>
              <a:rPr lang="is-IS" dirty="0" smtClean="0"/>
              <a:t>→ fallen trees</a:t>
            </a:r>
            <a:endParaRPr lang="en-US" dirty="0" smtClean="0"/>
          </a:p>
          <a:p>
            <a:pPr lvl="1"/>
            <a:r>
              <a:rPr lang="en-US" smtClean="0"/>
              <a:t>Digital </a:t>
            </a:r>
            <a:r>
              <a:rPr lang="en-US" b="1" smtClean="0"/>
              <a:t>Elevation</a:t>
            </a:r>
            <a:r>
              <a:rPr lang="en-US" smtClean="0"/>
              <a:t> </a:t>
            </a:r>
            <a:r>
              <a:rPr lang="en-US" dirty="0" smtClean="0"/>
              <a:t>Map (DEM): low </a:t>
            </a:r>
            <a:r>
              <a:rPr lang="is-IS" dirty="0" smtClean="0"/>
              <a:t>→ </a:t>
            </a:r>
            <a:r>
              <a:rPr lang="en-US" dirty="0" smtClean="0"/>
              <a:t>water ponds</a:t>
            </a:r>
          </a:p>
          <a:p>
            <a:pPr lvl="1"/>
            <a:r>
              <a:rPr lang="en-US" b="1" dirty="0" smtClean="0"/>
              <a:t>Accident</a:t>
            </a:r>
            <a:r>
              <a:rPr lang="en-US" dirty="0" smtClean="0"/>
              <a:t> statistics data </a:t>
            </a:r>
            <a:r>
              <a:rPr lang="is-IS" dirty="0" smtClean="0"/>
              <a:t>→ </a:t>
            </a:r>
            <a:r>
              <a:rPr lang="en-US" dirty="0" smtClean="0"/>
              <a:t>accidents</a:t>
            </a:r>
          </a:p>
          <a:p>
            <a:pPr lvl="1"/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423719" y="3027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7162800" y="2362200"/>
            <a:ext cx="27908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s-IS" sz="7200" dirty="0"/>
              <a:t>}</a:t>
            </a:r>
            <a:endParaRPr lang="en-US" sz="7200" dirty="0"/>
          </a:p>
        </p:txBody>
      </p:sp>
      <p:sp>
        <p:nvSpPr>
          <p:cNvPr id="11" name="TextBox 10"/>
          <p:cNvSpPr txBox="1"/>
          <p:nvPr/>
        </p:nvSpPr>
        <p:spPr>
          <a:xfrm>
            <a:off x="7543800" y="2717629"/>
            <a:ext cx="1236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probability</a:t>
            </a:r>
          </a:p>
          <a:p>
            <a:r>
              <a:rPr lang="en-US" dirty="0" smtClean="0"/>
              <a:t>graph</a:t>
            </a:r>
            <a:endParaRPr lang="en-US" dirty="0"/>
          </a:p>
        </p:txBody>
      </p:sp>
      <p:grpSp>
        <p:nvGrpSpPr>
          <p:cNvPr id="19" name="Group 18"/>
          <p:cNvGrpSpPr/>
          <p:nvPr/>
        </p:nvGrpSpPr>
        <p:grpSpPr>
          <a:xfrm>
            <a:off x="880241" y="3674766"/>
            <a:ext cx="7383518" cy="2743200"/>
            <a:chOff x="566738" y="3674766"/>
            <a:chExt cx="7383518" cy="2743200"/>
          </a:xfrm>
        </p:grpSpPr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2"/>
            <a:srcRect l="11688" r="17679"/>
            <a:stretch/>
          </p:blipFill>
          <p:spPr>
            <a:xfrm>
              <a:off x="566738" y="3674766"/>
              <a:ext cx="2367759" cy="2743200"/>
            </a:xfrm>
            <a:prstGeom prst="rect">
              <a:avLst/>
            </a:prstGeom>
            <a:ln>
              <a:noFill/>
              <a:prstDash val="dash"/>
            </a:ln>
          </p:spPr>
        </p:pic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10980" y="3674766"/>
              <a:ext cx="2492975" cy="2743200"/>
            </a:xfrm>
            <a:prstGeom prst="rect">
              <a:avLst/>
            </a:prstGeom>
            <a:ln>
              <a:noFill/>
              <a:prstDash val="dash"/>
            </a:ln>
          </p:spPr>
        </p:pic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25742" y="3674766"/>
              <a:ext cx="2424514" cy="2743200"/>
            </a:xfrm>
            <a:prstGeom prst="rect">
              <a:avLst/>
            </a:prstGeom>
            <a:ln>
              <a:noFill/>
              <a:prstDash val="dash"/>
            </a:ln>
          </p:spPr>
        </p:pic>
      </p:grpSp>
      <p:sp>
        <p:nvSpPr>
          <p:cNvPr id="20" name="Oval 19"/>
          <p:cNvSpPr/>
          <p:nvPr/>
        </p:nvSpPr>
        <p:spPr bwMode="auto">
          <a:xfrm>
            <a:off x="4423719" y="4511040"/>
            <a:ext cx="457200" cy="365760"/>
          </a:xfrm>
          <a:prstGeom prst="ellipse">
            <a:avLst/>
          </a:prstGeom>
          <a:noFill/>
          <a:ln>
            <a:solidFill>
              <a:srgbClr val="0432FF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342900" marR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F3300"/>
              </a:buClr>
              <a:buSzPct val="75000"/>
              <a:buFont typeface="Wingdings" pitchFamily="2" charset="2"/>
              <a:buChar char="p"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accent2"/>
              </a:solidFill>
              <a:effectLst/>
              <a:latin typeface="Verdana" pitchFamily="34" charset="0"/>
              <a:ea typeface="楷体_GB2312" pitchFamily="49" charset="-122"/>
            </a:endParaRPr>
          </a:p>
        </p:txBody>
      </p:sp>
      <p:cxnSp>
        <p:nvCxnSpPr>
          <p:cNvPr id="25" name="Straight Arrow Connector 24"/>
          <p:cNvCxnSpPr>
            <a:stCxn id="20" idx="4"/>
          </p:cNvCxnSpPr>
          <p:nvPr/>
        </p:nvCxnSpPr>
        <p:spPr bwMode="auto">
          <a:xfrm flipH="1">
            <a:off x="4423719" y="4876800"/>
            <a:ext cx="228600" cy="1219200"/>
          </a:xfrm>
          <a:prstGeom prst="straightConnector1">
            <a:avLst/>
          </a:prstGeom>
          <a:noFill/>
          <a:ln w="19050" cap="flat" cmpd="sng" algn="ctr">
            <a:solidFill>
              <a:srgbClr val="0432FF"/>
            </a:solidFill>
            <a:prstDash val="dash"/>
            <a:round/>
            <a:headEnd type="none" w="med" len="med"/>
            <a:tailEnd type="triangle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6563979" y="3657600"/>
            <a:ext cx="9541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 smtClean="0"/>
              <a:t>事故热力图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2011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this </a:t>
            </a:r>
            <a:r>
              <a:rPr lang="en-US" dirty="0" smtClean="0"/>
              <a:t>paper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738" y="1285860"/>
            <a:ext cx="8001000" cy="5286412"/>
          </a:xfrm>
        </p:spPr>
        <p:txBody>
          <a:bodyPr/>
          <a:lstStyle/>
          <a:p>
            <a:r>
              <a:rPr lang="en-US" b="0" dirty="0" smtClean="0"/>
              <a:t>Propose a real-time road damage identification system leveraging </a:t>
            </a:r>
            <a:r>
              <a:rPr lang="en-US" dirty="0" smtClean="0"/>
              <a:t>collective driving behaviors (CDB)</a:t>
            </a:r>
            <a:r>
              <a:rPr lang="en-US" b="0" dirty="0" smtClean="0"/>
              <a:t> and </a:t>
            </a:r>
            <a:r>
              <a:rPr lang="en-US" dirty="0" smtClean="0"/>
              <a:t>urban knowledge graph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dirty="0" smtClean="0"/>
              <a:t>Extract CDB tensor: road segment, time, type </a:t>
            </a:r>
            <a:r>
              <a:rPr lang="is-IS" dirty="0" smtClean="0"/>
              <a:t>→ intensity</a:t>
            </a:r>
          </a:p>
          <a:p>
            <a:pPr marL="928687" lvl="1" indent="-457200">
              <a:buFont typeface="+mj-lt"/>
              <a:buAutoNum type="arabicPeriod"/>
            </a:pPr>
            <a:r>
              <a:rPr lang="is-IS" dirty="0" smtClean="0"/>
              <a:t>Detect abnormal CDB cells: Robust PCA algorithm</a:t>
            </a:r>
            <a:r>
              <a:rPr lang="is-IS" baseline="30000" dirty="0" smtClean="0"/>
              <a:t>1</a:t>
            </a:r>
            <a:endParaRPr lang="is-IS" dirty="0" smtClean="0"/>
          </a:p>
          <a:p>
            <a:pPr marL="1328737" lvl="2" indent="-457200"/>
            <a:r>
              <a:rPr lang="is-IS" dirty="0" smtClean="0"/>
              <a:t>automatically separate behavior patterns and anomalies</a:t>
            </a:r>
          </a:p>
          <a:p>
            <a:pPr marL="1328737" lvl="2" indent="-457200"/>
            <a:r>
              <a:rPr lang="is-IS" dirty="0" smtClean="0"/>
              <a:t>adaptive thresholds</a:t>
            </a:r>
          </a:p>
          <a:p>
            <a:pPr marL="928687" lvl="1" indent="-457200">
              <a:buFont typeface="+mj-lt"/>
              <a:buAutoNum type="arabicPeriod"/>
            </a:pPr>
            <a:r>
              <a:rPr lang="en-US" dirty="0" smtClean="0"/>
              <a:t>Recognize corresponding road damage type: probabilistic graph model</a:t>
            </a:r>
            <a:r>
              <a:rPr lang="en-US" baseline="30000" dirty="0" smtClean="0"/>
              <a:t>2</a:t>
            </a:r>
          </a:p>
          <a:p>
            <a:pPr marL="1328737" lvl="2" indent="-457200"/>
            <a:r>
              <a:rPr lang="en-US" dirty="0" err="1" smtClean="0"/>
              <a:t>spatio</a:t>
            </a:r>
            <a:r>
              <a:rPr lang="en-US" dirty="0" smtClean="0"/>
              <a:t>: maximize likelihood</a:t>
            </a:r>
          </a:p>
          <a:p>
            <a:pPr marL="1328737" lvl="2" indent="-457200"/>
            <a:r>
              <a:rPr lang="en-US" dirty="0" smtClean="0"/>
              <a:t>temporal: consistency constraint</a:t>
            </a:r>
          </a:p>
          <a:p>
            <a:pPr marL="471487" indent="-457200"/>
            <a:r>
              <a:rPr lang="en-US" dirty="0" smtClean="0"/>
              <a:t>Evaluation: real-world data from Xiamen and NYC</a:t>
            </a:r>
          </a:p>
          <a:p>
            <a:pPr marL="928687" lvl="1" indent="-457200"/>
            <a:r>
              <a:rPr lang="en-US" dirty="0" smtClean="0"/>
              <a:t>Detection accuracy</a:t>
            </a:r>
          </a:p>
          <a:p>
            <a:pPr marL="928687" lvl="1" indent="-457200"/>
            <a:r>
              <a:rPr lang="en-US" dirty="0" smtClean="0"/>
              <a:t>Recognition accuracy and case study</a:t>
            </a:r>
            <a:endParaRPr lang="en-US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4423719" y="302740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66738" y="6418383"/>
            <a:ext cx="22200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is-IS" sz="1400" dirty="0" smtClean="0"/>
              <a:t>[</a:t>
            </a:r>
            <a:r>
              <a:rPr lang="en-US" sz="1400" dirty="0" err="1"/>
              <a:t>Candès</a:t>
            </a:r>
            <a:r>
              <a:rPr lang="en-US" sz="1400" dirty="0"/>
              <a:t> JACM 2011</a:t>
            </a:r>
            <a:r>
              <a:rPr lang="is-IS" sz="1400" dirty="0" smtClean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986489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Related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7561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Framework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41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红白模板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p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Verdana" pitchFamily="34" charset="0"/>
            <a:ea typeface="楷体_GB2312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342900" marR="0" indent="-3429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FF3300"/>
          </a:buClr>
          <a:buSzPct val="75000"/>
          <a:buFont typeface="Wingdings" pitchFamily="2" charset="2"/>
          <a:buChar char="p"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accent2"/>
            </a:solidFill>
            <a:effectLst/>
            <a:latin typeface="Verdana" pitchFamily="34" charset="0"/>
            <a:ea typeface="楷体_GB2312" pitchFamily="49" charset="-122"/>
          </a:defRPr>
        </a:defPPr>
      </a:lstStyle>
    </a:lnDef>
  </a:objectDefaults>
  <a:extraClrSchemeLst>
    <a:extraClrScheme>
      <a:clrScheme name="Profile 1">
        <a:dk1>
          <a:srgbClr val="A50021"/>
        </a:dk1>
        <a:lt1>
          <a:srgbClr val="FFFFFF"/>
        </a:lt1>
        <a:dk2>
          <a:srgbClr val="800000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C0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FFFFCC"/>
        </a:hlink>
        <a:folHlink>
          <a:srgbClr val="FF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2">
        <a:dk1>
          <a:srgbClr val="3C001E"/>
        </a:dk1>
        <a:lt1>
          <a:srgbClr val="FFFFFF"/>
        </a:lt1>
        <a:dk2>
          <a:srgbClr val="51072E"/>
        </a:dk2>
        <a:lt2>
          <a:srgbClr val="FFFFFF"/>
        </a:lt2>
        <a:accent1>
          <a:srgbClr val="89A38F"/>
        </a:accent1>
        <a:accent2>
          <a:srgbClr val="666699"/>
        </a:accent2>
        <a:accent3>
          <a:srgbClr val="B3AAAD"/>
        </a:accent3>
        <a:accent4>
          <a:srgbClr val="DADADA"/>
        </a:accent4>
        <a:accent5>
          <a:srgbClr val="C4CEC6"/>
        </a:accent5>
        <a:accent6>
          <a:srgbClr val="5C5C8A"/>
        </a:accent6>
        <a:hlink>
          <a:srgbClr val="808000"/>
        </a:hlink>
        <a:folHlink>
          <a:srgbClr val="66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3">
        <a:dk1>
          <a:srgbClr val="333333"/>
        </a:dk1>
        <a:lt1>
          <a:srgbClr val="FFFFFF"/>
        </a:lt1>
        <a:dk2>
          <a:srgbClr val="000000"/>
        </a:dk2>
        <a:lt2>
          <a:srgbClr val="FFFFFF"/>
        </a:lt2>
        <a:accent1>
          <a:srgbClr val="3399FF"/>
        </a:accent1>
        <a:accent2>
          <a:srgbClr val="CC0000"/>
        </a:accent2>
        <a:accent3>
          <a:srgbClr val="AAAAAA"/>
        </a:accent3>
        <a:accent4>
          <a:srgbClr val="DADADA"/>
        </a:accent4>
        <a:accent5>
          <a:srgbClr val="ADCAFF"/>
        </a:accent5>
        <a:accent6>
          <a:srgbClr val="B90000"/>
        </a:accent6>
        <a:hlink>
          <a:srgbClr val="666699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4">
        <a:dk1>
          <a:srgbClr val="4B3D1B"/>
        </a:dk1>
        <a:lt1>
          <a:srgbClr val="FFFFFF"/>
        </a:lt1>
        <a:dk2>
          <a:srgbClr val="330000"/>
        </a:dk2>
        <a:lt2>
          <a:srgbClr val="FFFFFF"/>
        </a:lt2>
        <a:accent1>
          <a:srgbClr val="CC9900"/>
        </a:accent1>
        <a:accent2>
          <a:srgbClr val="CC6600"/>
        </a:accent2>
        <a:accent3>
          <a:srgbClr val="ADAAAA"/>
        </a:accent3>
        <a:accent4>
          <a:srgbClr val="DADADA"/>
        </a:accent4>
        <a:accent5>
          <a:srgbClr val="E2CAAA"/>
        </a:accent5>
        <a:accent6>
          <a:srgbClr val="B95C00"/>
        </a:accent6>
        <a:hlink>
          <a:srgbClr val="666699"/>
        </a:hlink>
        <a:folHlink>
          <a:srgbClr val="CC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5">
        <a:dk1>
          <a:srgbClr val="006666"/>
        </a:dk1>
        <a:lt1>
          <a:srgbClr val="FFFFFF"/>
        </a:lt1>
        <a:dk2>
          <a:srgbClr val="003366"/>
        </a:dk2>
        <a:lt2>
          <a:srgbClr val="FFFFFF"/>
        </a:lt2>
        <a:accent1>
          <a:srgbClr val="0099CC"/>
        </a:accent1>
        <a:accent2>
          <a:srgbClr val="6666FF"/>
        </a:accent2>
        <a:accent3>
          <a:srgbClr val="AAADB8"/>
        </a:accent3>
        <a:accent4>
          <a:srgbClr val="DADADA"/>
        </a:accent4>
        <a:accent5>
          <a:srgbClr val="AACAE2"/>
        </a:accent5>
        <a:accent6>
          <a:srgbClr val="5C5CE7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6">
        <a:dk1>
          <a:srgbClr val="003366"/>
        </a:dk1>
        <a:lt1>
          <a:srgbClr val="FFFFFF"/>
        </a:lt1>
        <a:dk2>
          <a:srgbClr val="006666"/>
        </a:dk2>
        <a:lt2>
          <a:srgbClr val="FFFFFF"/>
        </a:lt2>
        <a:accent1>
          <a:srgbClr val="6699FF"/>
        </a:accent1>
        <a:accent2>
          <a:srgbClr val="00CCFF"/>
        </a:accent2>
        <a:accent3>
          <a:srgbClr val="AAB8B8"/>
        </a:accent3>
        <a:accent4>
          <a:srgbClr val="DADADA"/>
        </a:accent4>
        <a:accent5>
          <a:srgbClr val="B8CAFF"/>
        </a:accent5>
        <a:accent6>
          <a:srgbClr val="00B9E7"/>
        </a:accent6>
        <a:hlink>
          <a:srgbClr val="FFFFCC"/>
        </a:hlink>
        <a:folHlink>
          <a:srgbClr val="33CC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7">
        <a:dk1>
          <a:srgbClr val="000000"/>
        </a:dk1>
        <a:lt1>
          <a:srgbClr val="619CB1"/>
        </a:lt1>
        <a:dk2>
          <a:srgbClr val="FFFFFF"/>
        </a:dk2>
        <a:lt2>
          <a:srgbClr val="4E899E"/>
        </a:lt2>
        <a:accent1>
          <a:srgbClr val="FFCC00"/>
        </a:accent1>
        <a:accent2>
          <a:srgbClr val="B6523E"/>
        </a:accent2>
        <a:accent3>
          <a:srgbClr val="B7CBD5"/>
        </a:accent3>
        <a:accent4>
          <a:srgbClr val="000000"/>
        </a:accent4>
        <a:accent5>
          <a:srgbClr val="FFE2AA"/>
        </a:accent5>
        <a:accent6>
          <a:srgbClr val="A54937"/>
        </a:accent6>
        <a:hlink>
          <a:srgbClr val="99CC00"/>
        </a:hlink>
        <a:folHlink>
          <a:srgbClr val="6666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Profile 8">
        <a:dk1>
          <a:srgbClr val="598600"/>
        </a:dk1>
        <a:lt1>
          <a:srgbClr val="FFFFFF"/>
        </a:lt1>
        <a:dk2>
          <a:srgbClr val="336600"/>
        </a:dk2>
        <a:lt2>
          <a:srgbClr val="FFFFFF"/>
        </a:lt2>
        <a:accent1>
          <a:srgbClr val="33CC33"/>
        </a:accent1>
        <a:accent2>
          <a:srgbClr val="99CC00"/>
        </a:accent2>
        <a:accent3>
          <a:srgbClr val="ADB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FFCC00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Profile 9">
        <a:dk1>
          <a:srgbClr val="000000"/>
        </a:dk1>
        <a:lt1>
          <a:srgbClr val="FFFFFF"/>
        </a:lt1>
        <a:dk2>
          <a:srgbClr val="000000"/>
        </a:dk2>
        <a:lt2>
          <a:srgbClr val="DDDDDD"/>
        </a:lt2>
        <a:accent1>
          <a:srgbClr val="A3B2C1"/>
        </a:accent1>
        <a:accent2>
          <a:srgbClr val="CC0000"/>
        </a:accent2>
        <a:accent3>
          <a:srgbClr val="FFFFFF"/>
        </a:accent3>
        <a:accent4>
          <a:srgbClr val="000000"/>
        </a:accent4>
        <a:accent5>
          <a:srgbClr val="CED5DD"/>
        </a:accent5>
        <a:accent6>
          <a:srgbClr val="B90000"/>
        </a:accent6>
        <a:hlink>
          <a:srgbClr val="336699"/>
        </a:hlink>
        <a:folHlink>
          <a:srgbClr val="0033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SCSC" id="{CEFD2373-84A2-C84A-9007-DCA9C067122A}" vid="{9D2D6D95-01C3-D046-A1BE-65BFFC3617C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wip_v1</Template>
  <TotalTime>4467</TotalTime>
  <Words>442</Words>
  <Application>Microsoft Macintosh PowerPoint</Application>
  <PresentationFormat>On-screen Show (4:3)</PresentationFormat>
  <Paragraphs>78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4" baseType="lpstr">
      <vt:lpstr>Calibri</vt:lpstr>
      <vt:lpstr>SimHei</vt:lpstr>
      <vt:lpstr>Times New Roman</vt:lpstr>
      <vt:lpstr>Verdana</vt:lpstr>
      <vt:lpstr>Wingdings</vt:lpstr>
      <vt:lpstr>仿宋_GB2312</vt:lpstr>
      <vt:lpstr>宋体</vt:lpstr>
      <vt:lpstr>微软雅黑</vt:lpstr>
      <vt:lpstr>方正姚体</vt:lpstr>
      <vt:lpstr>楷体_GB2312</vt:lpstr>
      <vt:lpstr>黑体</vt:lpstr>
      <vt:lpstr>Arial</vt:lpstr>
      <vt:lpstr>红白模板</vt:lpstr>
      <vt:lpstr>Post-Disaster Road Damage Identification Leveraging Collective Driver Behaviors</vt:lpstr>
      <vt:lpstr>Background</vt:lpstr>
      <vt:lpstr>Motivation</vt:lpstr>
      <vt:lpstr>Motivation</vt:lpstr>
      <vt:lpstr>Challenge 1: Detection</vt:lpstr>
      <vt:lpstr>Challenge 2: Recognition</vt:lpstr>
      <vt:lpstr>In this paper</vt:lpstr>
      <vt:lpstr>Related Work</vt:lpstr>
      <vt:lpstr>Framework Overview</vt:lpstr>
      <vt:lpstr>Road Damage Detection</vt:lpstr>
      <vt:lpstr>Road Damage Recognition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Longbiao Chen</dc:creator>
  <cp:lastModifiedBy>Longbiao CHEN</cp:lastModifiedBy>
  <cp:revision>226</cp:revision>
  <cp:lastPrinted>2016-10-20T07:43:55Z</cp:lastPrinted>
  <dcterms:created xsi:type="dcterms:W3CDTF">2017-01-09T06:35:24Z</dcterms:created>
  <dcterms:modified xsi:type="dcterms:W3CDTF">2017-01-12T09:10:26Z</dcterms:modified>
</cp:coreProperties>
</file>